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6"/>
  </p:notesMasterIdLst>
  <p:handoutMasterIdLst>
    <p:handoutMasterId r:id="rId17"/>
  </p:handoutMasterIdLst>
  <p:sldIdLst>
    <p:sldId id="299" r:id="rId2"/>
    <p:sldId id="332" r:id="rId3"/>
    <p:sldId id="333" r:id="rId4"/>
    <p:sldId id="335" r:id="rId5"/>
    <p:sldId id="336" r:id="rId6"/>
    <p:sldId id="339" r:id="rId7"/>
    <p:sldId id="338" r:id="rId8"/>
    <p:sldId id="337" r:id="rId9"/>
    <p:sldId id="341" r:id="rId10"/>
    <p:sldId id="349" r:id="rId11"/>
    <p:sldId id="348" r:id="rId12"/>
    <p:sldId id="343" r:id="rId13"/>
    <p:sldId id="347" r:id="rId14"/>
    <p:sldId id="350" r:id="rId15"/>
  </p:sldIdLst>
  <p:sldSz cx="9144000" cy="6858000" type="screen4x3"/>
  <p:notesSz cx="10234613" cy="7099300"/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E0"/>
    <a:srgbClr val="29297B"/>
    <a:srgbClr val="333399"/>
    <a:srgbClr val="000066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88271" autoAdjust="0"/>
  </p:normalViewPr>
  <p:slideViewPr>
    <p:cSldViewPr snapToGrid="0">
      <p:cViewPr varScale="1">
        <p:scale>
          <a:sx n="90" d="100"/>
          <a:sy n="90" d="100"/>
        </p:scale>
        <p:origin x="-683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38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5288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38" y="6745288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882DDC6-F1D8-4147-BE47-BD81B4C422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138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1688" y="531813"/>
            <a:ext cx="3551237" cy="2663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3663" y="3371850"/>
            <a:ext cx="7507287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5288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138" y="6745288"/>
            <a:ext cx="44354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9" tIns="47540" rIns="95079" bIns="4754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04513BC6-033A-4FA3-B561-4284EC50BBA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50"/>
          <p:cNvGrpSpPr>
            <a:grpSpLocks/>
          </p:cNvGrpSpPr>
          <p:nvPr/>
        </p:nvGrpSpPr>
        <p:grpSpPr bwMode="auto">
          <a:xfrm>
            <a:off x="0" y="0"/>
            <a:ext cx="9144000" cy="1038225"/>
            <a:chOff x="0" y="0"/>
            <a:chExt cx="5760" cy="654"/>
          </a:xfrm>
        </p:grpSpPr>
        <p:sp>
          <p:nvSpPr>
            <p:cNvPr id="5" name="Rectangle 2051"/>
            <p:cNvSpPr>
              <a:spLocks noChangeArrowheads="1"/>
            </p:cNvSpPr>
            <p:nvPr userDrawn="1"/>
          </p:nvSpPr>
          <p:spPr bwMode="auto">
            <a:xfrm>
              <a:off x="0" y="0"/>
              <a:ext cx="748" cy="490"/>
            </a:xfrm>
            <a:prstGeom prst="rect">
              <a:avLst/>
            </a:prstGeom>
            <a:solidFill>
              <a:srgbClr val="76ABE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" name="Rectangle 2052"/>
            <p:cNvSpPr>
              <a:spLocks noChangeArrowheads="1"/>
            </p:cNvSpPr>
            <p:nvPr userDrawn="1"/>
          </p:nvSpPr>
          <p:spPr bwMode="auto">
            <a:xfrm>
              <a:off x="2571" y="0"/>
              <a:ext cx="3189" cy="490"/>
            </a:xfrm>
            <a:prstGeom prst="rect">
              <a:avLst/>
            </a:prstGeom>
            <a:solidFill>
              <a:srgbClr val="D1E3F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pic>
          <p:nvPicPr>
            <p:cNvPr id="7" name="Picture 2053" descr="kopfzeile_beratu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9" y="0"/>
              <a:ext cx="1916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2054"/>
            <p:cNvSpPr>
              <a:spLocks noChangeArrowheads="1"/>
            </p:cNvSpPr>
            <p:nvPr userDrawn="1"/>
          </p:nvSpPr>
          <p:spPr bwMode="auto">
            <a:xfrm>
              <a:off x="1344" y="490"/>
              <a:ext cx="4416" cy="16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" name="Rectangle 2055"/>
            <p:cNvSpPr>
              <a:spLocks noChangeArrowheads="1"/>
            </p:cNvSpPr>
            <p:nvPr userDrawn="1"/>
          </p:nvSpPr>
          <p:spPr bwMode="auto">
            <a:xfrm>
              <a:off x="0" y="490"/>
              <a:ext cx="1347" cy="164"/>
            </a:xfrm>
            <a:prstGeom prst="rect">
              <a:avLst/>
            </a:prstGeom>
            <a:solidFill>
              <a:srgbClr val="45649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grpSp>
        <p:nvGrpSpPr>
          <p:cNvPr id="10" name="Group 2060"/>
          <p:cNvGrpSpPr>
            <a:grpSpLocks/>
          </p:cNvGrpSpPr>
          <p:nvPr/>
        </p:nvGrpSpPr>
        <p:grpSpPr bwMode="auto">
          <a:xfrm>
            <a:off x="1588" y="6584950"/>
            <a:ext cx="9142412" cy="273050"/>
            <a:chOff x="1" y="4148"/>
            <a:chExt cx="5759" cy="172"/>
          </a:xfrm>
        </p:grpSpPr>
        <p:sp>
          <p:nvSpPr>
            <p:cNvPr id="11" name="Rectangle 2061"/>
            <p:cNvSpPr>
              <a:spLocks noChangeArrowheads="1"/>
            </p:cNvSpPr>
            <p:nvPr userDrawn="1"/>
          </p:nvSpPr>
          <p:spPr bwMode="auto">
            <a:xfrm>
              <a:off x="109" y="4148"/>
              <a:ext cx="3726" cy="172"/>
            </a:xfrm>
            <a:prstGeom prst="rect">
              <a:avLst/>
            </a:prstGeom>
            <a:solidFill>
              <a:srgbClr val="45649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" name="Rectangle 2062"/>
            <p:cNvSpPr>
              <a:spLocks noChangeArrowheads="1"/>
            </p:cNvSpPr>
            <p:nvPr userDrawn="1"/>
          </p:nvSpPr>
          <p:spPr bwMode="auto">
            <a:xfrm>
              <a:off x="1" y="4148"/>
              <a:ext cx="108" cy="17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" name="Rectangle 2063"/>
            <p:cNvSpPr>
              <a:spLocks noChangeArrowheads="1"/>
            </p:cNvSpPr>
            <p:nvPr userDrawn="1"/>
          </p:nvSpPr>
          <p:spPr bwMode="auto">
            <a:xfrm>
              <a:off x="3835" y="4148"/>
              <a:ext cx="1925" cy="17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4" name="Text Box 2066"/>
          <p:cNvSpPr txBox="1">
            <a:spLocks noChangeArrowheads="1"/>
          </p:cNvSpPr>
          <p:nvPr/>
        </p:nvSpPr>
        <p:spPr bwMode="auto">
          <a:xfrm>
            <a:off x="320675" y="6584950"/>
            <a:ext cx="5767388" cy="2730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de-DE" sz="1000" b="0">
                <a:solidFill>
                  <a:schemeClr val="bg1"/>
                </a:solidFill>
              </a:rPr>
              <a:t>© Handwerkskammer für München und Oberbayern, Max-Joseph-Straße 4, 80333 München</a:t>
            </a:r>
          </a:p>
        </p:txBody>
      </p:sp>
      <p:pic>
        <p:nvPicPr>
          <p:cNvPr id="15" name="Picture 2067" descr="HWK_MuOB_CO_t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2913" y="185738"/>
            <a:ext cx="30527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2068"/>
          <p:cNvGrpSpPr>
            <a:grpSpLocks/>
          </p:cNvGrpSpPr>
          <p:nvPr/>
        </p:nvGrpSpPr>
        <p:grpSpPr bwMode="auto">
          <a:xfrm>
            <a:off x="0" y="1038225"/>
            <a:ext cx="9153525" cy="5546725"/>
            <a:chOff x="0" y="654"/>
            <a:chExt cx="5766" cy="3494"/>
          </a:xfrm>
        </p:grpSpPr>
        <p:sp>
          <p:nvSpPr>
            <p:cNvPr id="17" name="Rectangle 2069"/>
            <p:cNvSpPr>
              <a:spLocks noChangeArrowheads="1"/>
            </p:cNvSpPr>
            <p:nvPr/>
          </p:nvSpPr>
          <p:spPr bwMode="auto">
            <a:xfrm>
              <a:off x="197" y="654"/>
              <a:ext cx="5091" cy="3494"/>
            </a:xfrm>
            <a:prstGeom prst="rect">
              <a:avLst/>
            </a:prstGeom>
            <a:solidFill>
              <a:srgbClr val="5A8E1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8" name="Rectangle 2070"/>
            <p:cNvSpPr>
              <a:spLocks noChangeArrowheads="1"/>
            </p:cNvSpPr>
            <p:nvPr/>
          </p:nvSpPr>
          <p:spPr bwMode="auto">
            <a:xfrm>
              <a:off x="5288" y="654"/>
              <a:ext cx="478" cy="3494"/>
            </a:xfrm>
            <a:prstGeom prst="rect">
              <a:avLst/>
            </a:prstGeom>
            <a:solidFill>
              <a:srgbClr val="B4BD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9" name="Rectangle 2071"/>
            <p:cNvSpPr>
              <a:spLocks noChangeArrowheads="1"/>
            </p:cNvSpPr>
            <p:nvPr/>
          </p:nvSpPr>
          <p:spPr bwMode="auto">
            <a:xfrm>
              <a:off x="0" y="654"/>
              <a:ext cx="197" cy="3494"/>
            </a:xfrm>
            <a:prstGeom prst="rect">
              <a:avLst/>
            </a:prstGeom>
            <a:solidFill>
              <a:srgbClr val="B4BD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91152" name="Rectangle 2064"/>
          <p:cNvSpPr>
            <a:spLocks noGrp="1" noChangeArrowheads="1"/>
          </p:cNvSpPr>
          <p:nvPr>
            <p:ph type="ctrTitle"/>
          </p:nvPr>
        </p:nvSpPr>
        <p:spPr bwMode="auto">
          <a:xfrm>
            <a:off x="1077913" y="2286000"/>
            <a:ext cx="7170737" cy="1143000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91153" name="Rectangle 2065"/>
          <p:cNvSpPr>
            <a:spLocks noGrp="1" noChangeArrowheads="1"/>
          </p:cNvSpPr>
          <p:nvPr>
            <p:ph type="subTitle" idx="1"/>
          </p:nvPr>
        </p:nvSpPr>
        <p:spPr>
          <a:xfrm>
            <a:off x="1077913" y="3886200"/>
            <a:ext cx="7170737" cy="175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20B1-4DF3-4FA9-8430-8AC255D229C1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31E7D-EA57-4399-9BD7-BB34A0428DA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72225" y="1219200"/>
            <a:ext cx="2020888" cy="4876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7975" y="1219200"/>
            <a:ext cx="5911850" cy="48768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09C41-CEE5-4B4D-AC3B-BFA605027CA1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93DD3-04D9-48A9-AAD3-F259759C1D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B853C-9B19-4329-A28D-5A3FC552516E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B738F-D762-4597-AEAB-9FD5A219E4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A6B8A-B870-45CE-B156-E71FA18667A4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B3360-4321-40EC-BBD2-97DFC25DEDE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7975" y="1981200"/>
            <a:ext cx="39655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25950" y="1981200"/>
            <a:ext cx="39671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E6E7A-9DE7-4BFA-97FF-3479E311CEA8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4EF20-3E93-4331-B96D-B6DE7137F6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85A95-856C-493E-90A3-3545E074FA57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D5C6A-101F-4D5B-9463-76188A4CB22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E8C0-21C2-4072-82CA-1EC92B99F53C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000E9-36B9-4DD4-9BD8-ED8900DDEA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AB565-4B97-4671-99C8-CD27A2F6BFA3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F7715-14C8-4161-BADA-FD6DC3AA89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18F71-9E55-4635-AD93-4F679CC77E01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6CF2E-9E8A-4F1B-ACFF-A7359F76B4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49665-44CD-409F-A0EE-7AE1866B0C16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3A482-7127-470B-B0CB-261640C168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4"/>
          <p:cNvGrpSpPr>
            <a:grpSpLocks/>
          </p:cNvGrpSpPr>
          <p:nvPr/>
        </p:nvGrpSpPr>
        <p:grpSpPr bwMode="auto">
          <a:xfrm>
            <a:off x="1588" y="6584950"/>
            <a:ext cx="9142412" cy="273050"/>
            <a:chOff x="1" y="4148"/>
            <a:chExt cx="5759" cy="172"/>
          </a:xfrm>
        </p:grpSpPr>
        <p:sp>
          <p:nvSpPr>
            <p:cNvPr id="90127" name="Rectangle 15"/>
            <p:cNvSpPr>
              <a:spLocks noChangeArrowheads="1"/>
            </p:cNvSpPr>
            <p:nvPr/>
          </p:nvSpPr>
          <p:spPr bwMode="auto">
            <a:xfrm>
              <a:off x="109" y="4148"/>
              <a:ext cx="3726" cy="172"/>
            </a:xfrm>
            <a:prstGeom prst="rect">
              <a:avLst/>
            </a:prstGeom>
            <a:solidFill>
              <a:srgbClr val="5A8E1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128" name="Rectangle 16"/>
            <p:cNvSpPr>
              <a:spLocks noChangeArrowheads="1"/>
            </p:cNvSpPr>
            <p:nvPr/>
          </p:nvSpPr>
          <p:spPr bwMode="auto">
            <a:xfrm>
              <a:off x="1" y="4148"/>
              <a:ext cx="108" cy="172"/>
            </a:xfrm>
            <a:prstGeom prst="rect">
              <a:avLst/>
            </a:prstGeom>
            <a:solidFill>
              <a:srgbClr val="B4BD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129" name="Rectangle 17"/>
            <p:cNvSpPr>
              <a:spLocks noChangeArrowheads="1"/>
            </p:cNvSpPr>
            <p:nvPr/>
          </p:nvSpPr>
          <p:spPr bwMode="auto">
            <a:xfrm>
              <a:off x="3835" y="4148"/>
              <a:ext cx="1925" cy="172"/>
            </a:xfrm>
            <a:prstGeom prst="rect">
              <a:avLst/>
            </a:prstGeom>
            <a:solidFill>
              <a:srgbClr val="B4BD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130" name="Text Box 18"/>
            <p:cNvSpPr txBox="1">
              <a:spLocks noChangeArrowheads="1"/>
            </p:cNvSpPr>
            <p:nvPr/>
          </p:nvSpPr>
          <p:spPr bwMode="auto">
            <a:xfrm>
              <a:off x="202" y="4148"/>
              <a:ext cx="3633" cy="172"/>
            </a:xfrm>
            <a:prstGeom prst="rect">
              <a:avLst/>
            </a:prstGeom>
            <a:solidFill>
              <a:srgbClr val="5A8E1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de-DE" sz="1000" b="0">
                  <a:solidFill>
                    <a:schemeClr val="bg1"/>
                  </a:solidFill>
                </a:rPr>
                <a:t>© Handwerkskammer für München und Oberbayern, Max-Joseph-Straße 4, 80333 München</a:t>
              </a:r>
            </a:p>
          </p:txBody>
        </p:sp>
      </p:grp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0" y="0"/>
            <a:ext cx="9144000" cy="1038225"/>
            <a:chOff x="0" y="0"/>
            <a:chExt cx="5760" cy="654"/>
          </a:xfrm>
        </p:grpSpPr>
        <p:sp>
          <p:nvSpPr>
            <p:cNvPr id="90115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748" cy="490"/>
            </a:xfrm>
            <a:prstGeom prst="rect">
              <a:avLst/>
            </a:prstGeom>
            <a:solidFill>
              <a:srgbClr val="76ABE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116" name="Rectangle 4"/>
            <p:cNvSpPr>
              <a:spLocks noChangeArrowheads="1"/>
            </p:cNvSpPr>
            <p:nvPr userDrawn="1"/>
          </p:nvSpPr>
          <p:spPr bwMode="auto">
            <a:xfrm>
              <a:off x="2571" y="0"/>
              <a:ext cx="3189" cy="490"/>
            </a:xfrm>
            <a:prstGeom prst="rect">
              <a:avLst/>
            </a:prstGeom>
            <a:solidFill>
              <a:srgbClr val="D1E3F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pic>
          <p:nvPicPr>
            <p:cNvPr id="1036" name="Picture 5" descr="kopfzeile_beratu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79" y="0"/>
              <a:ext cx="1916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118" name="Rectangle 6"/>
            <p:cNvSpPr>
              <a:spLocks noChangeArrowheads="1"/>
            </p:cNvSpPr>
            <p:nvPr userDrawn="1"/>
          </p:nvSpPr>
          <p:spPr bwMode="auto">
            <a:xfrm>
              <a:off x="1344" y="490"/>
              <a:ext cx="4416" cy="16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0119" name="Rectangle 7"/>
            <p:cNvSpPr>
              <a:spLocks noChangeArrowheads="1"/>
            </p:cNvSpPr>
            <p:nvPr userDrawn="1"/>
          </p:nvSpPr>
          <p:spPr bwMode="auto">
            <a:xfrm>
              <a:off x="0" y="490"/>
              <a:ext cx="1347" cy="164"/>
            </a:xfrm>
            <a:prstGeom prst="rect">
              <a:avLst/>
            </a:prstGeom>
            <a:solidFill>
              <a:srgbClr val="45649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invGray">
          <a:xfrm>
            <a:off x="307975" y="1219200"/>
            <a:ext cx="80851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7975" y="1981200"/>
            <a:ext cx="80851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83300" y="6315075"/>
            <a:ext cx="230505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86F7455C-B52C-46FF-B362-58B621C4919D}" type="datetime1">
              <a:rPr lang="de-DE"/>
              <a:pPr>
                <a:defRPr/>
              </a:pPr>
              <a:t>16.10.2013</a:t>
            </a:fld>
            <a:endParaRPr lang="de-DE"/>
          </a:p>
        </p:txBody>
      </p:sp>
      <p:sp>
        <p:nvSpPr>
          <p:cNvPr id="9012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54925" y="6626225"/>
            <a:ext cx="9747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de-DE"/>
              <a:t>Dr. von Bülow</a:t>
            </a:r>
          </a:p>
        </p:txBody>
      </p:sp>
      <p:sp>
        <p:nvSpPr>
          <p:cNvPr id="9012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1563" y="6626225"/>
            <a:ext cx="452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E11E1767-5C1F-4CDD-849B-AD0162DEC6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033" name="Picture 13" descr="HWK_MuOB_CO_tl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2913" y="185738"/>
            <a:ext cx="30527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588" indent="284163" algn="l" rtl="0" eaLnBrk="0" fontAlgn="base" hangingPunct="0">
        <a:spcBef>
          <a:spcPct val="50000"/>
        </a:spcBef>
        <a:spcAft>
          <a:spcPct val="0"/>
        </a:spcAft>
        <a:buSzPct val="95000"/>
        <a:buFont typeface="Times" pitchFamily="18" charset="0"/>
        <a:buChar char="•"/>
        <a:defRPr sz="2400">
          <a:solidFill>
            <a:schemeClr val="tx1"/>
          </a:solidFill>
          <a:latin typeface="+mn-lt"/>
        </a:defRPr>
      </a:lvl2pPr>
      <a:lvl3pPr marL="287338" indent="284163" algn="l" rtl="0" eaLnBrk="0" fontAlgn="base" hangingPunct="0">
        <a:spcBef>
          <a:spcPct val="5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573088" indent="284163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858838" indent="284163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5pPr>
      <a:lvl6pPr marL="1316038" indent="284163" algn="l" rtl="0" fontAlgn="base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6pPr>
      <a:lvl7pPr marL="1773238" indent="284163" algn="l" rtl="0" fontAlgn="base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2230438" indent="284163" algn="l" rtl="0" fontAlgn="base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2687638" indent="284163" algn="l" rtl="0" fontAlgn="base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innovationmarket.de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25438" y="2609850"/>
            <a:ext cx="79930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de-DE" sz="2400"/>
              <a:t>Verwertung von Schutzrechten:</a:t>
            </a:r>
          </a:p>
          <a:p>
            <a:pPr algn="ctr"/>
            <a:r>
              <a:rPr lang="de-DE" sz="2400"/>
              <a:t>Eigene Nutzung, Lizenzvergabe oder Verkauf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303463" y="4092575"/>
            <a:ext cx="44354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0"/>
              <a:t>Dr. Hartwig von Bülow</a:t>
            </a:r>
          </a:p>
          <a:p>
            <a:pPr algn="ctr"/>
            <a:endParaRPr lang="de-DE" b="0"/>
          </a:p>
          <a:p>
            <a:pPr algn="ctr"/>
            <a:r>
              <a:rPr lang="de-DE" b="0"/>
              <a:t>Handwerkskammer für </a:t>
            </a:r>
            <a:br>
              <a:rPr lang="de-DE" b="0"/>
            </a:br>
            <a:r>
              <a:rPr lang="de-DE" b="0"/>
              <a:t>München und Oberbayern</a:t>
            </a:r>
          </a:p>
          <a:p>
            <a:pPr algn="ctr"/>
            <a:endParaRPr lang="de-DE" sz="1400" b="0"/>
          </a:p>
          <a:p>
            <a:pPr algn="ctr"/>
            <a:endParaRPr lang="de-DE" sz="1400" b="0"/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1055688" y="2128838"/>
            <a:ext cx="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40000"/>
              </a:spcBef>
            </a:pPr>
            <a:endParaRPr lang="de-DE" sz="1000" b="0">
              <a:solidFill>
                <a:schemeClr val="bg1"/>
              </a:solidFill>
              <a:latin typeface="TheSans 6-SemiBold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78240" y="1325887"/>
            <a:ext cx="7228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Rollladenisolierung (Klappex Fenster GmbH)</a:t>
            </a:r>
            <a:endParaRPr lang="de-DE" sz="2000" dirty="0"/>
          </a:p>
        </p:txBody>
      </p:sp>
      <p:pic>
        <p:nvPicPr>
          <p:cNvPr id="1026" name="Picture 2" descr="Version03 Pfeile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0848" y="2008947"/>
            <a:ext cx="2852738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579329" y="2042618"/>
            <a:ext cx="46065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dirty="0" smtClean="0"/>
              <a:t>Schutzrechtinhaber: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b="0" dirty="0" smtClean="0"/>
              <a:t>Hersteller von Fenstern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b="0" dirty="0" smtClean="0"/>
              <a:t>Erfindung: Isolierung für Rollladenkästen, die leicht auch nachträglich eingebaut werden kann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sz="16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dirty="0" smtClean="0"/>
              <a:t>Anmeldestrategie: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b="0" dirty="0" smtClean="0"/>
              <a:t>Zunächst Gebrauchsmuster und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DE" sz="1600" b="0" dirty="0" smtClean="0"/>
              <a:t>danach innerhalb Prioritätsfrist Patentanmeldung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sz="16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777476" y="6645079"/>
            <a:ext cx="974725" cy="231775"/>
          </a:xfrm>
        </p:spPr>
        <p:txBody>
          <a:bodyPr/>
          <a:lstStyle/>
          <a:p>
            <a:pPr>
              <a:defRPr/>
            </a:pPr>
            <a:r>
              <a:rPr lang="de-DE" smtClean="0"/>
              <a:t>Dr. von Bülow</a:t>
            </a:r>
            <a:endParaRPr lang="de-DE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814114" y="6645079"/>
            <a:ext cx="452437" cy="231775"/>
          </a:xfrm>
        </p:spPr>
        <p:txBody>
          <a:bodyPr/>
          <a:lstStyle/>
          <a:p>
            <a:pPr>
              <a:defRPr/>
            </a:pPr>
            <a:fld id="{616B8A69-2157-4A32-BFCE-26380484F25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9" name="Pfeil nach rechts 8"/>
          <p:cNvSpPr/>
          <p:nvPr/>
        </p:nvSpPr>
        <p:spPr bwMode="auto">
          <a:xfrm>
            <a:off x="724600" y="5446712"/>
            <a:ext cx="720725" cy="30956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de-DE" sz="1600"/>
          </a:p>
        </p:txBody>
      </p:sp>
      <p:sp>
        <p:nvSpPr>
          <p:cNvPr id="10" name="Textfeld 9"/>
          <p:cNvSpPr txBox="1"/>
          <p:nvPr/>
        </p:nvSpPr>
        <p:spPr>
          <a:xfrm>
            <a:off x="1527134" y="5429832"/>
            <a:ext cx="7484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Lizenzvertrag mit führendem Hersteller/Vertreiber von Rollläden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86346" y="1288173"/>
            <a:ext cx="2862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Ecker´s</a:t>
            </a:r>
            <a:r>
              <a:rPr lang="de-DE" dirty="0" smtClean="0"/>
              <a:t> Tragfix</a:t>
            </a:r>
            <a:r>
              <a:rPr lang="de-DE" baseline="30000" dirty="0" smtClean="0"/>
              <a:t>®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88186" y="1696294"/>
            <a:ext cx="572794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0" dirty="0" smtClean="0"/>
              <a:t>Erfindung: Vorrichtung zum verschließen und umhertragen von Säcken (Zement, Katzenstreu, u. v. a.)</a:t>
            </a:r>
          </a:p>
          <a:p>
            <a:pPr>
              <a:spcAft>
                <a:spcPts val="600"/>
              </a:spcAft>
            </a:pPr>
            <a:r>
              <a:rPr lang="de-DE" sz="1600" b="0" dirty="0" smtClean="0"/>
              <a:t>Erfinder:  Martin Ecker, Dachspengler und Bautenschützer</a:t>
            </a:r>
          </a:p>
          <a:p>
            <a:pPr>
              <a:spcAft>
                <a:spcPts val="600"/>
              </a:spcAft>
            </a:pPr>
            <a:r>
              <a:rPr lang="de-DE" sz="1600" b="0" dirty="0" smtClean="0"/>
              <a:t>Entstehung der Idee: Ärger über Säcke mit Baustoff, die feucht wurden und verklumpten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600" b="0" dirty="0" smtClean="0"/>
              <a:t>Schutzrechte: </a:t>
            </a:r>
            <a:r>
              <a:rPr lang="de-DE" sz="1600" dirty="0" smtClean="0"/>
              <a:t>Patent, Markenname, Geschmacksmuster</a:t>
            </a:r>
          </a:p>
          <a:p>
            <a:pPr>
              <a:spcAft>
                <a:spcPts val="600"/>
              </a:spcAft>
            </a:pPr>
            <a:r>
              <a:rPr lang="de-DE" sz="1600" b="0" dirty="0" smtClean="0"/>
              <a:t>Vertrieb: ursprünglich Lizenzverträge geplant, dann aber zunächst Vertrieb mit Partnern, inzwischen auch Lizenzvereinbarungen im Ausland (USA/Australien)</a:t>
            </a:r>
          </a:p>
          <a:p>
            <a:pPr>
              <a:spcAft>
                <a:spcPts val="600"/>
              </a:spcAft>
            </a:pPr>
            <a:endParaRPr lang="de-DE" sz="1600" b="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15789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M:\Ablage\05 Beratungen\5. 1 TT\Ecker\Ecker trägt s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6471" y="1443709"/>
            <a:ext cx="2024275" cy="3100240"/>
          </a:xfrm>
          <a:prstGeom prst="rect">
            <a:avLst/>
          </a:prstGeom>
          <a:noFill/>
        </p:spPr>
      </p:pic>
      <p:pic>
        <p:nvPicPr>
          <p:cNvPr id="2052" name="Picture 4" descr="Greet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990" y="4884334"/>
            <a:ext cx="2766372" cy="157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3417903" y="5686653"/>
            <a:ext cx="23614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0" dirty="0" smtClean="0"/>
              <a:t>Weihnachtgrüße mit </a:t>
            </a:r>
            <a:r>
              <a:rPr lang="de-DE" sz="1400" b="0" dirty="0" err="1" smtClean="0"/>
              <a:t>Ecker´s</a:t>
            </a:r>
            <a:r>
              <a:rPr lang="de-DE" sz="1400" b="0" dirty="0" smtClean="0"/>
              <a:t> Tragfix – originelles Marketing </a:t>
            </a:r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654925" y="6626225"/>
            <a:ext cx="974725" cy="231775"/>
          </a:xfrm>
        </p:spPr>
        <p:txBody>
          <a:bodyPr/>
          <a:lstStyle/>
          <a:p>
            <a:pPr>
              <a:defRPr/>
            </a:pPr>
            <a:r>
              <a:rPr lang="de-DE" smtClean="0"/>
              <a:t>Dr. von Bülow</a:t>
            </a:r>
            <a:endParaRPr lang="de-DE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91563" y="6626225"/>
            <a:ext cx="452437" cy="231775"/>
          </a:xfrm>
        </p:spPr>
        <p:txBody>
          <a:bodyPr/>
          <a:lstStyle/>
          <a:p>
            <a:pPr>
              <a:defRPr/>
            </a:pPr>
            <a:fld id="{616B8A69-2157-4A32-BFCE-26380484F25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3075" name="Picture 3" descr="http://thehandycamel.com/wpimages/wpcc58056d_05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1" y="4991859"/>
            <a:ext cx="2002638" cy="1208343"/>
          </a:xfrm>
          <a:prstGeom prst="rect">
            <a:avLst/>
          </a:prstGeom>
          <a:noFill/>
        </p:spPr>
      </p:pic>
      <p:sp>
        <p:nvSpPr>
          <p:cNvPr id="13" name="Textfeld 12"/>
          <p:cNvSpPr txBox="1"/>
          <p:nvPr/>
        </p:nvSpPr>
        <p:spPr>
          <a:xfrm>
            <a:off x="6443907" y="6119334"/>
            <a:ext cx="1738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0" dirty="0" smtClean="0"/>
              <a:t>Marke in den  USA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4ECA4B-F4A8-413F-8F32-9D9483196BFC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379413" y="1131888"/>
            <a:ext cx="711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Zusammenfassung</a:t>
            </a:r>
          </a:p>
          <a:p>
            <a:r>
              <a:rPr lang="de-DE" sz="1600"/>
              <a:t>Es ist ein langer Weg von der Idee bis zu möglichen Lizenzeinnahmen</a:t>
            </a:r>
            <a:r>
              <a:rPr lang="de-DE"/>
              <a:t> </a:t>
            </a:r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488950" y="2003425"/>
            <a:ext cx="8399463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de-DE" sz="1600" b="0" dirty="0" smtClean="0"/>
              <a:t>Machbarkeit und </a:t>
            </a:r>
            <a:r>
              <a:rPr lang="de-DE" sz="1600" b="0" dirty="0"/>
              <a:t>Patentierbarkeit </a:t>
            </a:r>
            <a:r>
              <a:rPr lang="de-DE" sz="1600" b="0" dirty="0" smtClean="0"/>
              <a:t>prüfen</a:t>
            </a:r>
            <a:endParaRPr lang="de-DE" sz="1600" b="0" dirty="0"/>
          </a:p>
          <a:p>
            <a:pPr marL="457200" indent="-457200">
              <a:buFontTx/>
              <a:buAutoNum type="arabicPeriod"/>
            </a:pPr>
            <a:r>
              <a:rPr lang="de-DE" sz="1600" b="0" dirty="0"/>
              <a:t>Werden Sie sich über die Kosten </a:t>
            </a:r>
            <a:r>
              <a:rPr lang="de-DE" sz="1600" b="0" dirty="0" smtClean="0"/>
              <a:t>der Anmeldung und Lizenzvergabe bewusst</a:t>
            </a:r>
          </a:p>
          <a:p>
            <a:pPr marL="457200" indent="-457200">
              <a:buFontTx/>
              <a:buAutoNum type="arabicPeriod"/>
            </a:pPr>
            <a:r>
              <a:rPr lang="de-DE" sz="1600" b="0" dirty="0" smtClean="0"/>
              <a:t>Schätzen Sie mögliche Lizenzeinnahmen realistisch (= konservativ) ab</a:t>
            </a:r>
            <a:endParaRPr lang="de-DE" sz="1600" b="0" dirty="0"/>
          </a:p>
          <a:p>
            <a:pPr marL="457200" indent="-457200">
              <a:buFontTx/>
              <a:buAutoNum type="arabicPeriod"/>
            </a:pPr>
            <a:r>
              <a:rPr lang="de-DE" sz="1600" b="0" dirty="0"/>
              <a:t>Nutzen Sie Förderprogramme (SIGNO-KMU-Patentaktion) </a:t>
            </a:r>
          </a:p>
          <a:p>
            <a:pPr marL="457200" indent="-457200">
              <a:buFontTx/>
              <a:buAutoNum type="arabicPeriod"/>
            </a:pPr>
            <a:r>
              <a:rPr lang="de-DE" sz="1600" b="0" dirty="0" smtClean="0"/>
              <a:t>Melden </a:t>
            </a:r>
            <a:r>
              <a:rPr lang="de-DE" sz="1600" b="0" dirty="0"/>
              <a:t>Sie die Erfindung zunächst nur da wo nötig zum Patent an (i. a.: Deutschland) </a:t>
            </a:r>
          </a:p>
          <a:p>
            <a:pPr marL="457200" indent="-457200">
              <a:buFontTx/>
              <a:buAutoNum type="arabicPeriod"/>
            </a:pPr>
            <a:r>
              <a:rPr lang="de-DE" sz="1600" b="0" dirty="0"/>
              <a:t>Setzen Sie nach dem Anmeldetag engagiert Ihre Verwertungsstrategie um.</a:t>
            </a:r>
            <a:r>
              <a:rPr lang="de-DE" b="0" dirty="0"/>
              <a:t> </a:t>
            </a:r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519015" y="4574274"/>
            <a:ext cx="711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de-DE" dirty="0">
                <a:sym typeface="Wingdings" pitchFamily="2" charset="2"/>
              </a:rPr>
              <a:t> Viel </a:t>
            </a:r>
            <a:r>
              <a:rPr lang="de-DE" dirty="0" smtClean="0">
                <a:sym typeface="Wingdings" pitchFamily="2" charset="2"/>
              </a:rPr>
              <a:t>Erfolg bei der Verwertung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M:\Ablage\05 Beratungen\5. 1 TT\Soyer\Fotos Nachgemachte Produkte\PROTECH_Kopie_PS1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00000">
            <a:off x="2547193" y="4057056"/>
            <a:ext cx="1851067" cy="185106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0717" y="1301460"/>
            <a:ext cx="5782279" cy="462951"/>
          </a:xfrm>
        </p:spPr>
        <p:txBody>
          <a:bodyPr/>
          <a:lstStyle/>
          <a:p>
            <a:r>
              <a:rPr lang="de-DE" sz="2000" dirty="0" err="1" smtClean="0"/>
              <a:t>Bolzenschweißgerät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(Heinz Soyer Bolzenschweißtechnik GmbH)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654925" y="6607371"/>
            <a:ext cx="974725" cy="231775"/>
          </a:xfrm>
        </p:spPr>
        <p:txBody>
          <a:bodyPr/>
          <a:lstStyle/>
          <a:p>
            <a:pPr>
              <a:defRPr/>
            </a:pPr>
            <a:r>
              <a:rPr lang="de-DE" smtClean="0"/>
              <a:t>Dr. von Bülow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91563" y="6607371"/>
            <a:ext cx="452437" cy="231775"/>
          </a:xfrm>
        </p:spPr>
        <p:txBody>
          <a:bodyPr/>
          <a:lstStyle/>
          <a:p>
            <a:pPr>
              <a:defRPr/>
            </a:pPr>
            <a:fld id="{616B8A69-2157-4A32-BFCE-26380484F25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pic>
        <p:nvPicPr>
          <p:cNvPr id="1027" name="Picture 3" descr="M:\Ablage\05 Beratungen\5. 1 TT\Soyer\Fotos Nachgemachte Produkte\BMK10 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020" y="2673782"/>
            <a:ext cx="1884650" cy="1566563"/>
          </a:xfrm>
          <a:prstGeom prst="rect">
            <a:avLst/>
          </a:prstGeom>
          <a:noFill/>
        </p:spPr>
      </p:pic>
      <p:pic>
        <p:nvPicPr>
          <p:cNvPr id="1029" name="Picture 5" descr="M:\Ablage\05 Beratungen\5. 1 TT\Soyer\Fotos Nachgemachte Produkte\BMK10 Nachbau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126" y="4260381"/>
            <a:ext cx="1712633" cy="1676758"/>
          </a:xfrm>
          <a:prstGeom prst="rect">
            <a:avLst/>
          </a:prstGeom>
          <a:noFill/>
        </p:spPr>
      </p:pic>
      <p:pic>
        <p:nvPicPr>
          <p:cNvPr id="1031" name="Picture 7" descr="M:\Ablage\05 Beratungen\5. 1 TT\Soyer\Fotos Nachgemachte Produkte\SOYER_PS-1_mit_Hand_1985 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8813" y="2765382"/>
            <a:ext cx="2220055" cy="1479384"/>
          </a:xfrm>
          <a:prstGeom prst="rect">
            <a:avLst/>
          </a:prstGeom>
          <a:noFill/>
        </p:spPr>
      </p:pic>
      <p:sp>
        <p:nvSpPr>
          <p:cNvPr id="14" name="Textfeld 13"/>
          <p:cNvSpPr txBox="1"/>
          <p:nvPr/>
        </p:nvSpPr>
        <p:spPr>
          <a:xfrm>
            <a:off x="5209552" y="3005008"/>
            <a:ext cx="352820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Original </a:t>
            </a:r>
            <a:br>
              <a:rPr lang="de-DE" sz="1600" dirty="0" smtClean="0"/>
            </a:br>
            <a:r>
              <a:rPr lang="de-DE" sz="1600" b="0" dirty="0" smtClean="0"/>
              <a:t>Soyer </a:t>
            </a:r>
            <a:r>
              <a:rPr lang="de-DE" sz="1600" b="0" dirty="0" err="1" smtClean="0"/>
              <a:t>Inverterstromquelle</a:t>
            </a:r>
            <a:r>
              <a:rPr lang="de-DE" sz="1600" b="0" dirty="0" smtClean="0"/>
              <a:t> und </a:t>
            </a:r>
            <a:r>
              <a:rPr lang="de-DE" sz="1600" b="0" dirty="0" err="1" smtClean="0"/>
              <a:t>Bolzenschweisspistole</a:t>
            </a:r>
            <a:endParaRPr lang="de-DE" sz="1600" b="0" dirty="0" smtClean="0"/>
          </a:p>
          <a:p>
            <a:endParaRPr lang="de-DE" sz="1600" dirty="0" smtClean="0"/>
          </a:p>
          <a:p>
            <a:endParaRPr lang="de-DE" sz="1600" dirty="0" smtClean="0"/>
          </a:p>
          <a:p>
            <a:pPr>
              <a:spcBef>
                <a:spcPts val="0"/>
              </a:spcBef>
            </a:pPr>
            <a:r>
              <a:rPr lang="de-DE" sz="1600" dirty="0" smtClean="0"/>
              <a:t>Kopie aus Korea</a:t>
            </a:r>
          </a:p>
          <a:p>
            <a:r>
              <a:rPr lang="de-DE" sz="1600" b="0" dirty="0" smtClean="0"/>
              <a:t>Selbst die Hand des Firmenchefs</a:t>
            </a:r>
            <a:br>
              <a:rPr lang="de-DE" sz="1600" b="0" dirty="0" smtClean="0"/>
            </a:br>
            <a:r>
              <a:rPr lang="de-DE" sz="1600" b="0" dirty="0" smtClean="0"/>
              <a:t>Heinz Soyer </a:t>
            </a:r>
            <a:r>
              <a:rPr lang="de-DE" sz="1600" b="0" dirty="0" err="1" smtClean="0"/>
              <a:t>senior</a:t>
            </a:r>
            <a:r>
              <a:rPr lang="de-DE" sz="1600" b="0" dirty="0" smtClean="0"/>
              <a:t> wird kopiert </a:t>
            </a:r>
          </a:p>
          <a:p>
            <a:r>
              <a:rPr lang="de-DE" sz="1600" b="0" dirty="0" smtClean="0"/>
              <a:t>Neue Form der „sklavischen Kopie“?</a:t>
            </a:r>
            <a:endParaRPr lang="de-DE" sz="1600" b="0" dirty="0"/>
          </a:p>
        </p:txBody>
      </p:sp>
      <p:grpSp>
        <p:nvGrpSpPr>
          <p:cNvPr id="3" name="Gruppieren 16"/>
          <p:cNvGrpSpPr>
            <a:grpSpLocks noChangeAspect="1"/>
          </p:cNvGrpSpPr>
          <p:nvPr/>
        </p:nvGrpSpPr>
        <p:grpSpPr>
          <a:xfrm>
            <a:off x="6305858" y="1308864"/>
            <a:ext cx="2173857" cy="1290723"/>
            <a:chOff x="1777615" y="1665580"/>
            <a:chExt cx="5960754" cy="3539186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77615" y="1665580"/>
              <a:ext cx="2943225" cy="3518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90369" y="1670991"/>
              <a:ext cx="3048000" cy="3533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feld 17"/>
          <p:cNvSpPr txBox="1"/>
          <p:nvPr/>
        </p:nvSpPr>
        <p:spPr>
          <a:xfrm>
            <a:off x="225887" y="1989234"/>
            <a:ext cx="4899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0" dirty="0" smtClean="0"/>
              <a:t>Viele Patente – weltweiter Schutz aber zu teuer</a:t>
            </a:r>
            <a:endParaRPr lang="de-DE" sz="1600" b="0" dirty="0"/>
          </a:p>
        </p:txBody>
      </p:sp>
      <p:sp>
        <p:nvSpPr>
          <p:cNvPr id="19" name="Textfeld 18"/>
          <p:cNvSpPr txBox="1"/>
          <p:nvPr/>
        </p:nvSpPr>
        <p:spPr>
          <a:xfrm>
            <a:off x="1084499" y="6071765"/>
            <a:ext cx="8350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Schutz des geistigen Eigentums in Asien zum Teil schwierig</a:t>
            </a:r>
            <a:endParaRPr lang="de-DE" sz="1600" dirty="0"/>
          </a:p>
        </p:txBody>
      </p:sp>
      <p:sp>
        <p:nvSpPr>
          <p:cNvPr id="21" name="Pfeil nach rechts 20"/>
          <p:cNvSpPr/>
          <p:nvPr/>
        </p:nvSpPr>
        <p:spPr bwMode="auto">
          <a:xfrm>
            <a:off x="309826" y="6097170"/>
            <a:ext cx="720725" cy="30956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Elektro Guggenmos GmbH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7976" y="1873188"/>
            <a:ext cx="4920972" cy="3666478"/>
          </a:xfrm>
        </p:spPr>
        <p:txBody>
          <a:bodyPr/>
          <a:lstStyle/>
          <a:p>
            <a:pPr marL="0" indent="0"/>
            <a:r>
              <a:rPr lang="de-DE" sz="1600" dirty="0" smtClean="0"/>
              <a:t>Entwicklung- und Demonstrationszentrum für Erneuerbare Energien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/>
              <a:t>Drehbares 5-stöckiges Haus mit </a:t>
            </a:r>
            <a:r>
              <a:rPr lang="de-DE" sz="1600" dirty="0" err="1" smtClean="0"/>
              <a:t>Photovoltaikanlage</a:t>
            </a:r>
            <a:endParaRPr lang="de-DE" sz="1600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/>
              <a:t>Pflanzenölpresse,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/>
              <a:t>Pflanzenöl-BHKW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/>
              <a:t>Wärmepumpen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/>
              <a:t>Wasserkraftwerk u. v. a.</a:t>
            </a:r>
          </a:p>
          <a:p>
            <a:pPr marL="0" indent="0"/>
            <a:r>
              <a:rPr lang="de-DE" sz="1600" dirty="0" smtClean="0"/>
              <a:t>Inhaber von Patenten, aber Erfolg am größten, wo er keine Patente hat (viel Aufwand, hohe Kosten)</a:t>
            </a:r>
          </a:p>
          <a:p>
            <a:pPr marL="0" indent="0"/>
            <a:r>
              <a:rPr lang="de-DE" sz="1600" dirty="0" smtClean="0"/>
              <a:t>Kostenpflichtige Gruppenführungen </a:t>
            </a: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Dr. von Bülow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B8A69-2157-4A32-BFCE-26380484F25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pic>
        <p:nvPicPr>
          <p:cNvPr id="3076" name="Picture 4" descr="http://www.elektro-guggenmos.de/energie/isolpp%20ho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335" y="1870028"/>
            <a:ext cx="3658124" cy="2409008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1225119" y="5592932"/>
            <a:ext cx="7146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Innovation und Technologietransfer auch ohne Patente und Lizenzen </a:t>
            </a:r>
          </a:p>
        </p:txBody>
      </p:sp>
      <p:sp>
        <p:nvSpPr>
          <p:cNvPr id="11" name="Pfeil nach rechts 10"/>
          <p:cNvSpPr/>
          <p:nvPr/>
        </p:nvSpPr>
        <p:spPr bwMode="auto">
          <a:xfrm>
            <a:off x="354214" y="5616589"/>
            <a:ext cx="720725" cy="309562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4099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C11010-4425-43F5-B106-20A5A820425A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104462" name="Rectangle 14"/>
          <p:cNvSpPr>
            <a:spLocks noChangeArrowheads="1"/>
          </p:cNvSpPr>
          <p:nvPr/>
        </p:nvSpPr>
        <p:spPr bwMode="auto">
          <a:xfrm>
            <a:off x="528638" y="4484688"/>
            <a:ext cx="5695950" cy="549275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517525" y="1408113"/>
            <a:ext cx="8154988" cy="395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tabLst>
                <a:tab pos="669925" algn="l"/>
              </a:tabLst>
            </a:pPr>
            <a:r>
              <a:rPr lang="de-DE"/>
              <a:t>Möglichkeiten ein Schutzrecht zu nutzen</a:t>
            </a:r>
            <a:endParaRPr lang="de-DE" b="0"/>
          </a:p>
          <a:p>
            <a:pPr marL="457200" indent="-457200">
              <a:buFontTx/>
              <a:buAutoNum type="arabicPeriod"/>
              <a:tabLst>
                <a:tab pos="669925" algn="l"/>
              </a:tabLst>
            </a:pPr>
            <a:r>
              <a:rPr lang="de-DE" b="0"/>
              <a:t> Schutz vor Nachahmung bei eigener Herstellung/Vertrieb</a:t>
            </a:r>
          </a:p>
          <a:p>
            <a:pPr marL="457200" indent="-457200">
              <a:buFontTx/>
              <a:buAutoNum type="arabicPeriod"/>
              <a:tabLst>
                <a:tab pos="669925" algn="l"/>
              </a:tabLst>
            </a:pPr>
            <a:r>
              <a:rPr lang="de-DE" b="0"/>
              <a:t> Gutes Marketinginstrument:</a:t>
            </a:r>
          </a:p>
          <a:p>
            <a:pPr marL="650875" lvl="1" indent="-176213">
              <a:buFontTx/>
              <a:buChar char="•"/>
              <a:tabLst>
                <a:tab pos="669925" algn="l"/>
              </a:tabLst>
            </a:pPr>
            <a:r>
              <a:rPr lang="de-DE" sz="1600" b="0"/>
              <a:t>Produkt „zum Patent angemeldet/Gebrauchsmuster eingetragen“</a:t>
            </a:r>
            <a:br>
              <a:rPr lang="de-DE" sz="1600" b="0"/>
            </a:br>
            <a:r>
              <a:rPr lang="de-DE" sz="1600" b="0"/>
              <a:t>(möglich nachdem Patentanmeldung offengelegt / Gebrauchsmuster eingetragen) </a:t>
            </a:r>
          </a:p>
          <a:p>
            <a:pPr marL="650875" lvl="1" indent="-176213">
              <a:buFontTx/>
              <a:buChar char="•"/>
              <a:tabLst>
                <a:tab pos="669925" algn="l"/>
              </a:tabLst>
            </a:pPr>
            <a:r>
              <a:rPr lang="de-DE" sz="1600" b="0"/>
              <a:t>Zahl der Patentanmeldungen: Werbung für das Unternehmen  </a:t>
            </a:r>
          </a:p>
          <a:p>
            <a:pPr marL="457200" indent="-457200">
              <a:buFontTx/>
              <a:buAutoNum type="arabicPeriod"/>
              <a:tabLst>
                <a:tab pos="669925" algn="l"/>
              </a:tabLst>
            </a:pPr>
            <a:r>
              <a:rPr lang="de-DE" b="0"/>
              <a:t>Verbessert Position gegenüber Mitbewerbern: Möglichkeit sich gegenseitig Lizenzen einzuräumen  </a:t>
            </a:r>
          </a:p>
          <a:p>
            <a:pPr marL="457200" indent="-457200">
              <a:buFontTx/>
              <a:buAutoNum type="arabicPeriod"/>
              <a:tabLst>
                <a:tab pos="669925" algn="l"/>
              </a:tabLst>
            </a:pPr>
            <a:r>
              <a:rPr lang="de-DE" b="0"/>
              <a:t>Vermarktung über Lizenzvergabe / Patentverkauf </a:t>
            </a:r>
          </a:p>
          <a:p>
            <a:pPr marL="650875" lvl="1" indent="-176213">
              <a:buFontTx/>
              <a:buChar char="•"/>
              <a:tabLst>
                <a:tab pos="669925" algn="l"/>
              </a:tabLst>
            </a:pPr>
            <a:endParaRPr lang="de-DE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5123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A8D910-F186-4E28-907E-8663C6B6E3DB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488950" y="1425575"/>
            <a:ext cx="7770813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/>
            <a:r>
              <a:rPr lang="de-DE"/>
              <a:t>Vermarktung über Lizenzvergabe oder Verkauf</a:t>
            </a:r>
            <a:endParaRPr lang="de-DE" b="0"/>
          </a:p>
          <a:p>
            <a:pPr marL="192088" indent="-192088">
              <a:buFontTx/>
              <a:buChar char="•"/>
            </a:pPr>
            <a:r>
              <a:rPr lang="de-DE" sz="1600"/>
              <a:t> Vorteile 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Keine eigene Produktion notwendig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Es muss kein eigener Vertriebsweg aufgebaut werden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Sie erreichen Märkte, zu denen Sie keinen branchenspezifischen oder regionalen Zugang haben</a:t>
            </a:r>
          </a:p>
          <a:p>
            <a:pPr marL="669925" lvl="1" indent="-195263">
              <a:buFontTx/>
              <a:buChar char="•"/>
            </a:pPr>
            <a:endParaRPr lang="de-DE" sz="1600" b="0"/>
          </a:p>
          <a:p>
            <a:pPr marL="192088" indent="-192088">
              <a:buFontTx/>
              <a:buChar char="•"/>
            </a:pPr>
            <a:r>
              <a:rPr lang="de-DE" sz="1600"/>
              <a:t>Probleme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Wie ich finde den richtigen Lizenznehmer oder Käufer?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Wie kann ich mit diesem als ebenbürtiger Partner verhandeln?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Wie sieht so ein Lizenzvertrag aus?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Nur wenige Patente werden tatsächlich über Lizenzen genutzt. </a:t>
            </a:r>
          </a:p>
          <a:p>
            <a:pPr marL="669925" lvl="1" indent="-195263">
              <a:buFontTx/>
              <a:buChar char="•"/>
            </a:pPr>
            <a:r>
              <a:rPr lang="de-DE" sz="1600" b="0"/>
              <a:t>Die Suche nach dem richtigen Partner erfordert Zeit und Mühe.</a:t>
            </a:r>
          </a:p>
          <a:p>
            <a:pPr marL="192088" indent="-192088">
              <a:buFontTx/>
              <a:buChar char="•"/>
            </a:pPr>
            <a:endParaRPr lang="de-DE"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6147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663045-6D57-4E28-AD2C-C26DD79072AA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488950" y="1425575"/>
            <a:ext cx="865505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ct val="65000"/>
              </a:spcAft>
            </a:pPr>
            <a:r>
              <a:rPr lang="de-DE"/>
              <a:t>Bevor Sie auf die Suche gehen </a:t>
            </a:r>
          </a:p>
          <a:p>
            <a:pPr marL="457200" indent="-457200">
              <a:buFontTx/>
              <a:buAutoNum type="arabicPeriod"/>
            </a:pPr>
            <a:r>
              <a:rPr lang="de-DE" sz="1600" b="0"/>
              <a:t>Patentrecherche: liefert auch Hinweise auf potentielle Lizenznehmer</a:t>
            </a:r>
          </a:p>
          <a:p>
            <a:pPr marL="457200" indent="-457200">
              <a:buFontTx/>
              <a:buAutoNum type="arabicPeriod"/>
            </a:pPr>
            <a:r>
              <a:rPr lang="de-DE" sz="1600" b="0"/>
              <a:t>Marktrecherche:  Welches Potential hat Ihre Erfindung?</a:t>
            </a:r>
          </a:p>
          <a:p>
            <a:pPr marL="931863" lvl="1" indent="-457200">
              <a:buFontTx/>
              <a:buAutoNum type="arabicPeriod"/>
            </a:pPr>
            <a:r>
              <a:rPr lang="de-DE" sz="1600" b="0"/>
              <a:t>Welche Vorteile hat Ihr Produkt (Alleinstellungsmerkmale)?</a:t>
            </a:r>
          </a:p>
          <a:p>
            <a:pPr marL="931863" lvl="1" indent="-457200">
              <a:buFontTx/>
              <a:buAutoNum type="arabicPeriod"/>
            </a:pPr>
            <a:r>
              <a:rPr lang="de-DE" sz="1600" b="0"/>
              <a:t>Welche Anwendungen und Märkte kommen in Frage?</a:t>
            </a:r>
          </a:p>
          <a:p>
            <a:pPr marL="931863" lvl="1" indent="-457200">
              <a:buFontTx/>
              <a:buAutoNum type="arabicPeriod"/>
            </a:pPr>
            <a:r>
              <a:rPr lang="de-DE" sz="1600" b="0"/>
              <a:t>Welche Firmen sind in diesem Märkten zu Hause?</a:t>
            </a:r>
          </a:p>
          <a:p>
            <a:pPr marL="931863" lvl="1" indent="-457200">
              <a:buFontTx/>
              <a:buAutoNum type="arabicPeriod"/>
            </a:pPr>
            <a:r>
              <a:rPr lang="de-DE" sz="1600" b="0"/>
              <a:t>Wie viel Geld verdienen diese Firmen mit vergleichbaren Produkten?</a:t>
            </a:r>
          </a:p>
          <a:p>
            <a:pPr marL="931863" lvl="1" indent="-457200">
              <a:buFontTx/>
              <a:buAutoNum type="arabicPeriod"/>
            </a:pPr>
            <a:r>
              <a:rPr lang="de-DE" sz="1600" b="0"/>
              <a:t>Wie viel Geld könnten Sie mit einer Lizenzvergabe erzielen?</a:t>
            </a:r>
          </a:p>
          <a:p>
            <a:pPr marL="457200" indent="-457200">
              <a:buFontTx/>
              <a:buAutoNum type="arabicPeriod"/>
            </a:pPr>
            <a:r>
              <a:rPr lang="de-DE" sz="1600" b="0"/>
              <a:t>Schützen Sie Ihre Idee / Erfindung</a:t>
            </a:r>
            <a:br>
              <a:rPr lang="de-DE" sz="1600" b="0"/>
            </a:br>
            <a:r>
              <a:rPr lang="de-DE" sz="1600" b="0"/>
              <a:t>am besten (aber relativ teuer): professionelle Patent-Anmeldung (D reicht zunächst)</a:t>
            </a:r>
            <a:br>
              <a:rPr lang="de-DE" sz="1600" b="0"/>
            </a:br>
            <a:r>
              <a:rPr lang="de-DE" sz="1600" b="0"/>
              <a:t>zur Not: eigene „provisorische Anmeldung“(Problem: Gefahr einer fehlerhaften Anmeldung, die spätere bessere Anmeldungen blockiert) oder „Null-Euro“-Anmeldung </a:t>
            </a:r>
          </a:p>
          <a:p>
            <a:pPr marL="457200" indent="-457200">
              <a:buFontTx/>
              <a:buAutoNum type="arabicPeriod"/>
            </a:pPr>
            <a:r>
              <a:rPr lang="de-DE" sz="1600" b="0"/>
              <a:t>Falls keine Schutzrechte möglich: Vertraulichkeitsvereinbarung vor Gesprächen</a:t>
            </a:r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7171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17890F-344F-4DB8-92D3-58E89632BEFF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452438" y="1160463"/>
            <a:ext cx="8294687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>
              <a:spcAft>
                <a:spcPct val="50000"/>
              </a:spcAft>
            </a:pPr>
            <a:r>
              <a:rPr lang="de-DE"/>
              <a:t>Wie finde ich den Lizenznehmer / Verwertungspartner ? 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Falls kostengünstig selbst möglich: Funktionsmuster zur Demonstration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Kurzdarstellung für Produkt erstellen: Kurzbeschreibung mit Bild, Alleinstellungs-merkmal, Kundennutzen, Produktnutzen, eigene Patente/Patentanmeldungen und Veröffentlichungen zitieren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Liste von 10 bis 20 potentiellen Lizenznehmern erstellen: z. B. Marktführer oder Firmen, die für einen Markteintritt die passenden Vertriebswege und Produkte besitzen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Wer sind dort die richtigen Ansprechpartner: Geschäftsführer, bei großen Unternehmen: Leiter der Patentabteilung, möglicherweise Entwicklungsleiter / Meister (Gefahr der Ablehnung weil „not invented here“) 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Gibt es persönliche Kontakte? Kann man diese nutzen?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Wenn möglich telefonische Kontaktaufnahme: kurze Vorstellung des Anliegens, Zusendung der Kurzdarstellung ankündigen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Kurzdarstellung zusenden und telefonisch nachfassen</a:t>
            </a:r>
          </a:p>
          <a:p>
            <a:pPr marL="192088" indent="-192088">
              <a:spcBef>
                <a:spcPct val="100000"/>
              </a:spcBef>
            </a:pPr>
            <a:r>
              <a:rPr lang="de-DE" sz="1600">
                <a:sym typeface="Wingdings" pitchFamily="2" charset="2"/>
              </a:rPr>
              <a:t> Viel „Klinkenputzen“ erforderlich</a:t>
            </a:r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D6C121-FBBD-4EA6-B4FD-59815571673C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196850" y="2419350"/>
            <a:ext cx="310673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>
              <a:buFontTx/>
              <a:buChar char="•"/>
            </a:pPr>
            <a:r>
              <a:rPr lang="de-DE" sz="1600" b="0" dirty="0"/>
              <a:t>Eintragung der Kurzdarstellung in einer Verwertungsdatenbank: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SIGNO-Partner: </a:t>
            </a:r>
            <a:r>
              <a:rPr lang="de-DE" sz="1600" b="0" dirty="0">
                <a:hlinkClick r:id="rId2"/>
              </a:rPr>
              <a:t>www.innovationmarket.de</a:t>
            </a:r>
            <a:r>
              <a:rPr lang="de-DE" sz="1600" b="0" dirty="0"/>
              <a:t> </a:t>
            </a:r>
          </a:p>
          <a:p>
            <a:pPr marL="192088" indent="-192088">
              <a:buFont typeface="Wingdings" pitchFamily="2" charset="2"/>
              <a:buChar char="ð"/>
            </a:pPr>
            <a:r>
              <a:rPr lang="de-DE" sz="1600" dirty="0">
                <a:sym typeface="Wingdings" pitchFamily="2" charset="2"/>
              </a:rPr>
              <a:t>recht passive Vorgehensweise</a:t>
            </a:r>
          </a:p>
          <a:p>
            <a:pPr marL="192088" indent="-192088"/>
            <a:endParaRPr lang="de-DE" sz="1600" b="0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04788" y="1323975"/>
            <a:ext cx="31067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Wie kann ein potentieller Lizenznehmer mich finden?  </a:t>
            </a:r>
            <a:endParaRPr lang="de-DE" sz="1600" b="0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1850" y="1393825"/>
            <a:ext cx="5634038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9219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08F3BD-C059-47FC-B75B-27D470F0405F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379413" y="1333500"/>
            <a:ext cx="8320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/>
            <a:r>
              <a:rPr lang="de-DE"/>
              <a:t>Wie verhandeln?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415925" y="1885950"/>
            <a:ext cx="83200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>
              <a:buFontTx/>
              <a:buChar char="•"/>
            </a:pPr>
            <a:r>
              <a:rPr lang="de-DE" sz="1600" b="0"/>
              <a:t>falls Schutzrechte noch nicht angemeldet oder offen gelegt sind: Vertraulichkeitsvereinbarung unterzeichen lassen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falls möglich: sich vor dem Gespräch über eigene Mindestforderungen und Ziele klar werden   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nicht </a:t>
            </a:r>
            <a:r>
              <a:rPr lang="de-DE" sz="1600" b="0" u="sng"/>
              <a:t>unnötig</a:t>
            </a:r>
            <a:r>
              <a:rPr lang="de-DE" sz="1600" b="0"/>
              <a:t> über technische Details der Erfindung sprechen 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„Win-Win-Situation“ anstreben: einseitig günstige Lizenzkonditionen erschweren die Verhandlung und führen auch nach dem Abschluss noch zu Ärger </a:t>
            </a:r>
          </a:p>
          <a:p>
            <a:pPr marL="192088" indent="-192088">
              <a:buFontTx/>
              <a:buChar char="•"/>
            </a:pPr>
            <a:r>
              <a:rPr lang="de-DE" sz="1600" b="0"/>
              <a:t>offen über folgende Punkte sprechen: Zweck der Lizenznahme, erhoffter Umsatz des Lizenznehmers (wichtig für Festlegung der Mindestlizenzgebühr und Stücklizenzhöhe) </a:t>
            </a:r>
            <a:endParaRPr lang="de-DE"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10243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1985BD-C305-4C49-97AA-FA579A5646E8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379413" y="1131888"/>
            <a:ext cx="850063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2088" indent="-192088"/>
            <a:r>
              <a:rPr lang="de-DE" dirty="0"/>
              <a:t>Checkliste für eine Lizenzvereinbarung</a:t>
            </a:r>
          </a:p>
          <a:p>
            <a:pPr marL="192088" indent="-192088"/>
            <a:r>
              <a:rPr lang="de-DE" sz="1600" b="0" dirty="0"/>
              <a:t>Großer Gestaltungsraum für Lizenzvereinbarungen, folgende Punkte berücksichtigen: 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Lizenzart: ausschließlich, alleinig (Lizenzgeber darf eigenes Schutzrecht selbst nutzen) oder nicht-ausschließlich (Möglichkeit weitere Lizenzen zu vergeben)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sachliches Lizenzbereich: Lizenz kann auf bestimmte, für den Lizenznehmer relevante Anwendungen beschränkt werden (z. B. Bremsbelag nur für Anwendung im Flugzeug)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geographischer Lizenzbereich: Lizenzen können für alle oder nur für einen Teil der Länder vergeben werden, in denen Schutzrechte existieren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eventuell Einstandsgebühr: Möglichkeit eine einmalige Summe zu vereinbaren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Umsatz-/Stücklizenz: bestimmter Prozentsatz des Nettoverkaufserlöses des Lizenzgegenstandes (wichtig: Bezugsgröße für diesen Prozentsatz gut und eindeutig definieren, z B. Bremssystem, in dem der Bremsbelag verwendet wird) </a:t>
            </a:r>
          </a:p>
          <a:p>
            <a:pPr marL="192088" indent="-192088">
              <a:buFontTx/>
              <a:buChar char="•"/>
            </a:pPr>
            <a:r>
              <a:rPr lang="de-DE" sz="1600" b="0" dirty="0"/>
              <a:t>Mindestlizenzgebühr pro Jahr: </a:t>
            </a:r>
            <a:r>
              <a:rPr lang="de-DE" sz="1600" b="0" dirty="0" smtClean="0"/>
              <a:t>sehr wichtig </a:t>
            </a:r>
            <a:r>
              <a:rPr lang="de-DE" sz="1600" b="0" dirty="0"/>
              <a:t>bei exklusiven Lizenzverträgen!</a:t>
            </a:r>
          </a:p>
          <a:p>
            <a:pPr marL="192088" indent="-192088">
              <a:buFontTx/>
              <a:buChar char="•"/>
            </a:pPr>
            <a:r>
              <a:rPr lang="de-DE" sz="1600" b="0" dirty="0" err="1" smtClean="0"/>
              <a:t>Know-How</a:t>
            </a:r>
            <a:r>
              <a:rPr lang="de-DE" sz="1600" b="0" dirty="0" smtClean="0"/>
              <a:t> und Dienstleistungen des Lizenzgebers: Umfang/Vergütung ggf. vereinbaren</a:t>
            </a:r>
            <a:endParaRPr lang="de-DE" sz="1600" b="0" dirty="0"/>
          </a:p>
          <a:p>
            <a:pPr marL="192088" indent="-192088">
              <a:buFontTx/>
              <a:buChar char="•"/>
            </a:pPr>
            <a:r>
              <a:rPr lang="de-DE" sz="1600" b="0" dirty="0"/>
              <a:t>Dauer des Vertrag: z.B. solange eines der lizenzierten Schutzrechte noch existiert</a:t>
            </a:r>
            <a:endParaRPr lang="de-D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ußzeilenplatzhalt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Dr. von Bülow</a:t>
            </a:r>
          </a:p>
        </p:txBody>
      </p:sp>
      <p:sp>
        <p:nvSpPr>
          <p:cNvPr id="11267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CFC0AB-6BDA-483F-B2D1-9AD1DF76A3B2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214313" y="1239838"/>
            <a:ext cx="3492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2088" indent="-192088"/>
            <a:r>
              <a:rPr lang="de-DE"/>
              <a:t>Der Wert Ihres Patents </a:t>
            </a: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813" y="1870075"/>
            <a:ext cx="84391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0" dirty="0"/>
              <a:t>Es gibt keine (unumstrittene) Formel für die Höhe der Lizenzen. </a:t>
            </a:r>
          </a:p>
          <a:p>
            <a:r>
              <a:rPr lang="de-DE" sz="1600" b="0" dirty="0"/>
              <a:t>Bisherige Kosten des Lizenzgebers für Patent und Entwicklung sind allenfalls ein Mittel zur psychologischen Verhandlungsführung</a:t>
            </a:r>
          </a:p>
          <a:p>
            <a:r>
              <a:rPr lang="de-DE" sz="1600" b="0" dirty="0"/>
              <a:t>Der Wert orientiert sich an:</a:t>
            </a:r>
          </a:p>
          <a:p>
            <a:pPr marL="385763" lvl="1" indent="-93663">
              <a:buFontTx/>
              <a:buChar char="•"/>
            </a:pPr>
            <a:r>
              <a:rPr lang="de-DE" sz="1600" b="0" dirty="0"/>
              <a:t>Wertsteigerung, die ein Produkt durch die Erfindung hat </a:t>
            </a:r>
          </a:p>
          <a:p>
            <a:pPr marL="385763" lvl="1" indent="-93663">
              <a:buFontTx/>
              <a:buChar char="•"/>
            </a:pPr>
            <a:r>
              <a:rPr lang="de-DE" sz="1600" b="0" dirty="0"/>
              <a:t>Andere „Geldwerte Vorteile“ des Lizenznehmers gegenüber Mitbewerbern </a:t>
            </a:r>
          </a:p>
          <a:p>
            <a:pPr marL="385763" lvl="1" indent="-93663">
              <a:buFontTx/>
              <a:buChar char="•"/>
            </a:pPr>
            <a:r>
              <a:rPr lang="de-DE" sz="1600" b="0" dirty="0"/>
              <a:t>Kosten des Lizenznehmer zur Weiterentwicklung und Markteinführung </a:t>
            </a:r>
          </a:p>
          <a:p>
            <a:pPr marL="385763" lvl="1" indent="-93663">
              <a:buFontTx/>
              <a:buChar char="•"/>
            </a:pPr>
            <a:r>
              <a:rPr lang="de-DE" sz="1600" b="0" dirty="0"/>
              <a:t>Risiko des Lizenznehmer, ob Markteinführung des lizenzierten Produkts erfolgreich</a:t>
            </a:r>
          </a:p>
          <a:p>
            <a:r>
              <a:rPr lang="de-DE" sz="1600" b="0" dirty="0"/>
              <a:t>Typische Stücklizenzgebühren liegen </a:t>
            </a:r>
            <a:r>
              <a:rPr lang="de-DE" sz="1600" b="0" dirty="0" smtClean="0"/>
              <a:t>bei ca. 5</a:t>
            </a:r>
            <a:r>
              <a:rPr lang="de-DE" sz="1600" b="0" dirty="0" smtClean="0"/>
              <a:t>%, </a:t>
            </a:r>
            <a:r>
              <a:rPr lang="de-DE" sz="1600" b="0" dirty="0" smtClean="0"/>
              <a:t>können </a:t>
            </a:r>
            <a:r>
              <a:rPr lang="de-DE" sz="1600" b="0" dirty="0" smtClean="0"/>
              <a:t>aber auch </a:t>
            </a:r>
            <a:r>
              <a:rPr lang="de-DE" sz="1600" b="0" dirty="0" smtClean="0"/>
              <a:t>deutlich nach unten und oben abweichen</a:t>
            </a:r>
          </a:p>
          <a:p>
            <a:r>
              <a:rPr lang="de-DE" sz="1600" dirty="0" smtClean="0">
                <a:sym typeface="Wingdings" pitchFamily="2" charset="2"/>
              </a:rPr>
              <a:t> </a:t>
            </a:r>
            <a:r>
              <a:rPr lang="de-DE" sz="1600" dirty="0" smtClean="0"/>
              <a:t>Bleiben Sie bei Ihren Lizenzforderungen realistisch!</a:t>
            </a:r>
            <a:endParaRPr lang="de-DE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atung 2006">
  <a:themeElements>
    <a:clrScheme name="">
      <a:dk1>
        <a:srgbClr val="000000"/>
      </a:dk1>
      <a:lt1>
        <a:srgbClr val="FFFFFF"/>
      </a:lt1>
      <a:dk2>
        <a:srgbClr val="488FDB"/>
      </a:dk2>
      <a:lt2>
        <a:srgbClr val="073070"/>
      </a:lt2>
      <a:accent1>
        <a:srgbClr val="456494"/>
      </a:accent1>
      <a:accent2>
        <a:srgbClr val="C1CBDB"/>
      </a:accent2>
      <a:accent3>
        <a:srgbClr val="FFFFFF"/>
      </a:accent3>
      <a:accent4>
        <a:srgbClr val="000000"/>
      </a:accent4>
      <a:accent5>
        <a:srgbClr val="B0B8C8"/>
      </a:accent5>
      <a:accent6>
        <a:srgbClr val="AFB8C6"/>
      </a:accent6>
      <a:hlink>
        <a:srgbClr val="76ABE4"/>
      </a:hlink>
      <a:folHlink>
        <a:srgbClr val="D1E3F6"/>
      </a:folHlink>
    </a:clrScheme>
    <a:fontScheme name="Beratung 2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ratung 200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atung 200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atung 2006 8">
        <a:dk1>
          <a:srgbClr val="5694CE"/>
        </a:dk1>
        <a:lt1>
          <a:srgbClr val="FFFFFF"/>
        </a:lt1>
        <a:dk2>
          <a:srgbClr val="B82C44"/>
        </a:dk2>
        <a:lt2>
          <a:srgbClr val="FFFFFF"/>
        </a:lt2>
        <a:accent1>
          <a:srgbClr val="CFDCF0"/>
        </a:accent1>
        <a:accent2>
          <a:srgbClr val="7EA8D9"/>
        </a:accent2>
        <a:accent3>
          <a:srgbClr val="D8ACB0"/>
        </a:accent3>
        <a:accent4>
          <a:srgbClr val="DADADA"/>
        </a:accent4>
        <a:accent5>
          <a:srgbClr val="E4EBF6"/>
        </a:accent5>
        <a:accent6>
          <a:srgbClr val="7298C4"/>
        </a:accent6>
        <a:hlink>
          <a:srgbClr val="4F5C94"/>
        </a:hlink>
        <a:folHlink>
          <a:srgbClr val="2D407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H:\Vorlagen\Beratung 2006.pot</Template>
  <TotalTime>0</TotalTime>
  <Words>1021</Words>
  <Application>Microsoft Office PowerPoint</Application>
  <PresentationFormat>Bildschirmpräsentation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Beratung 2006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Bolzenschweißgerät (Heinz Soyer Bolzenschweißtechnik GmbH)</vt:lpstr>
      <vt:lpstr>Elektro Guggenmos GmbH</vt:lpstr>
    </vt:vector>
  </TitlesOfParts>
  <Company>Handwerkskammer für München und Oberbayern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BuelowH</dc:creator>
  <cp:lastModifiedBy>buelowh</cp:lastModifiedBy>
  <cp:revision>65</cp:revision>
  <dcterms:created xsi:type="dcterms:W3CDTF">2008-10-20T11:53:08Z</dcterms:created>
  <dcterms:modified xsi:type="dcterms:W3CDTF">2013-10-16T13:54:39Z</dcterms:modified>
</cp:coreProperties>
</file>